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2" r:id="rId6"/>
    <p:sldId id="259" r:id="rId7"/>
    <p:sldId id="261" r:id="rId8"/>
    <p:sldId id="257" r:id="rId9"/>
    <p:sldId id="265" r:id="rId10"/>
    <p:sldId id="269" r:id="rId11"/>
    <p:sldId id="268" r:id="rId12"/>
    <p:sldId id="267" r:id="rId13"/>
    <p:sldId id="266" r:id="rId14"/>
    <p:sldId id="264" r:id="rId15"/>
    <p:sldId id="271" r:id="rId16"/>
    <p:sldId id="270" r:id="rId17"/>
    <p:sldId id="277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0CED02-154E-A784-51B7-9888B9A91666}" name="Michelle Yeung" initials="MY" userId="S::michelle.yeung@acsohk.org.hk::c4e1afcb-5eb4-4856-adbc-7a09b6d36812" providerId="AD"/>
  <p188:author id="{366A8203-1D41-1699-FFA1-29525D67E903}" name="Michelle Yeung" initials="MY" userId="S::Michelle.YEUNG@acsohk.org.hk::c4e1afcb-5eb4-4856-adbc-7a09b6d36812" providerId="AD"/>
  <p188:author id="{823C3B2C-37C5-DBAF-97A3-1D9EF99A0BC8}" name="Sally Chan" initials="SC" userId="S::Sally.Chan@acsohk.org.hk::9b7e803e-441a-4fbc-a964-ad0db1aca0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60CE"/>
    <a:srgbClr val="6E4E98"/>
    <a:srgbClr val="CC99FF"/>
    <a:srgbClr val="ECD7FD"/>
    <a:srgbClr val="CCADF9"/>
    <a:srgbClr val="9999FF"/>
    <a:srgbClr val="9966FF"/>
    <a:srgbClr val="FAEBD5"/>
    <a:srgbClr val="FAF3E9"/>
    <a:srgbClr val="F6F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37D0F-1581-49DB-A5B9-FE537DFE7F11}" v="1" dt="2022-02-14T02:16:48.994"/>
    <p1510:client id="{8AFF84C9-1787-7DD3-0C50-486C3A7516E9}" v="1" dt="2022-02-28T10:48:34.234"/>
    <p1510:client id="{8D8C5EAD-DA02-DF25-8962-EBFAD47C00F5}" v="67" dt="2022-02-24T10:06:50.541"/>
    <p1510:client id="{CBD3EAF2-6F13-7448-7386-DF3BFE170947}" v="7" dt="2022-02-24T07:48:54.586"/>
    <p1510:client id="{E15AFA15-3E75-0AFD-D36F-9CE564735980}" v="55" dt="2022-02-23T14:49:33.833"/>
    <p1510:client id="{E161E595-3BC6-31A4-EA76-1539606F0FD4}" v="1" dt="2022-02-23T13:46:28.850"/>
    <p1510:client id="{E3B4FF40-DF0A-5306-9F8D-77C070464678}" v="3" dt="2022-02-23T15:22:10.680"/>
    <p1510:client id="{F50C39C5-02C7-95C4-E620-8D896D64D44B}" v="2" dt="2022-02-24T10:17:18.973"/>
    <p1510:client id="{F8D08DEB-D3FF-7A13-07DE-0E4D8A3F637C}" v="9" dt="2022-02-28T09:14:13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3"/>
    <p:restoredTop sz="74454" autoAdjust="0"/>
  </p:normalViewPr>
  <p:slideViewPr>
    <p:cSldViewPr snapToGrid="0" snapToObjects="1">
      <p:cViewPr varScale="1">
        <p:scale>
          <a:sx n="86" d="100"/>
          <a:sy n="86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0D54-EB69-4269-A269-E77439419041}" type="datetimeFigureOut">
              <a:rPr lang="en-HK" smtClean="0"/>
              <a:t>5/7/2022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7958B-C046-4D3B-96CE-DD94A6722E2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522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958B-C046-4D3B-96CE-DD94A6722E22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551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7958B-C046-4D3B-96CE-DD94A6722E22}" type="slidenum">
              <a:rPr lang="en-HK" smtClean="0"/>
              <a:t>16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6016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7958B-C046-4D3B-96CE-DD94A6722E22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3721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7958B-C046-4D3B-96CE-DD94A6722E22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1602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7958B-C046-4D3B-96CE-DD94A6722E22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0942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800" dirty="0">
                <a:latin typeface="Calibri"/>
                <a:ea typeface="Microsoft JhengHei UI"/>
                <a:cs typeface="Calibri"/>
              </a:rPr>
              <a:t>「勿以善小而不為」出自朱熹</a:t>
            </a:r>
            <a:r>
              <a:rPr lang="en-US" altLang="zh-TW" sz="1800" dirty="0">
                <a:latin typeface="Calibri"/>
                <a:ea typeface="Microsoft JhengHei UI"/>
                <a:cs typeface="Calibri"/>
              </a:rPr>
              <a:t>《</a:t>
            </a:r>
            <a:r>
              <a:rPr lang="zh-TW" altLang="en-US" sz="1800" dirty="0">
                <a:latin typeface="Calibri"/>
                <a:ea typeface="Microsoft JhengHei UI"/>
                <a:cs typeface="Calibri"/>
              </a:rPr>
              <a:t>朱子家訓</a:t>
            </a:r>
            <a:r>
              <a:rPr lang="en-US" altLang="zh-TW" sz="1800" dirty="0">
                <a:latin typeface="Calibri"/>
                <a:ea typeface="Microsoft JhengHei UI"/>
                <a:cs typeface="Calibri"/>
              </a:rPr>
              <a:t>》</a:t>
            </a:r>
            <a:r>
              <a:rPr lang="zh-TW" altLang="en-US" sz="1800" dirty="0">
                <a:latin typeface="Calibri"/>
                <a:ea typeface="Microsoft JhengHei UI"/>
                <a:cs typeface="Calibri"/>
              </a:rPr>
              <a:t>，意思是：不要因為好事微不足道而無心去做。</a:t>
            </a:r>
            <a:endParaRPr lang="en-US" altLang="zh-TW" sz="1800" dirty="0">
              <a:latin typeface="Calibri"/>
              <a:ea typeface="Microsoft JhengHei UI"/>
              <a:cs typeface="Calibri"/>
            </a:endParaRPr>
          </a:p>
          <a:p>
            <a:pPr algn="l"/>
            <a:r>
              <a:rPr lang="zh-TW" altLang="en-US" sz="1800" dirty="0">
                <a:latin typeface="Calibri"/>
                <a:ea typeface="Microsoft JhengHei UI"/>
                <a:cs typeface="Calibri"/>
              </a:rPr>
              <a:t>今天做一件， 明天做一件，好事就會多起來，人生也走對了方向，我們也因此建立了健全的人格。</a:t>
            </a:r>
          </a:p>
          <a:p>
            <a:pPr algn="l"/>
            <a:endParaRPr lang="zh-TW" altLang="en-US" sz="1800" dirty="0">
              <a:latin typeface="Calibri"/>
              <a:ea typeface="Microsoft JhengHei UI"/>
              <a:cs typeface="Calibri"/>
            </a:endParaRPr>
          </a:p>
          <a:p>
            <a:pPr algn="l"/>
            <a:r>
              <a:rPr lang="zh-TW" altLang="en-US" sz="1800" dirty="0">
                <a:ea typeface="Microsoft JhengHei UI"/>
                <a:cs typeface="Calibri"/>
              </a:rPr>
              <a:t>參考答案：</a:t>
            </a:r>
            <a:endParaRPr lang="zh-TW" altLang="en-US" sz="1800" dirty="0">
              <a:ea typeface="Microsoft JhengHei UI"/>
            </a:endParaRPr>
          </a:p>
          <a:p>
            <a:pPr marL="342900" indent="-342900" algn="l">
              <a:buAutoNum type="arabicPeriod"/>
            </a:pPr>
            <a:r>
              <a:rPr lang="zh-TW" dirty="0">
                <a:ea typeface="新細明體"/>
              </a:rPr>
              <a:t>你有幫助別人的經驗嗎？如有，那是甚麼？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</a:rPr>
              <a:t>（有，例如：捐出舊衣服 / 舊玩具、帶視障人士過馬路、教導低年級的同學做功課等。）</a:t>
            </a:r>
            <a:endParaRPr lang="zh-TW" altLang="en-US" dirty="0">
              <a:ea typeface="新細明體"/>
            </a:endParaRPr>
          </a:p>
          <a:p>
            <a:pPr marL="342900" indent="-342900" algn="l">
              <a:buAutoNum type="arabicPeriod"/>
            </a:pPr>
            <a:r>
              <a:rPr lang="zh-TW" dirty="0">
                <a:ea typeface="新細明體"/>
              </a:rPr>
              <a:t>在這些事情上，你付出了甚麼？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  <a:cs typeface="Calibri"/>
              </a:rPr>
              <a:t>（很小的勞力、心機、精神、時間等。）</a:t>
            </a:r>
          </a:p>
          <a:p>
            <a:pPr marL="342900" indent="-342900" algn="l">
              <a:buAutoNum type="arabicPeriod"/>
            </a:pPr>
            <a:r>
              <a:rPr lang="zh-TW" dirty="0">
                <a:ea typeface="新細明體"/>
              </a:rPr>
              <a:t>對受助者而言，他們得到了甚麼？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 panose="020F0502020204030204"/>
              </a:rPr>
              <a:t>（很大的快樂、滿足、感激等。）</a:t>
            </a:r>
            <a:endParaRPr lang="zh-TW" dirty="0">
              <a:ea typeface="新細明體"/>
              <a:cs typeface="Calibri" panose="020F0502020204030204"/>
            </a:endParaRPr>
          </a:p>
          <a:p>
            <a:pPr marL="342900" indent="-342900" algn="l">
              <a:buAutoNum type="arabicPeriod"/>
            </a:pPr>
            <a:endParaRPr lang="zh-TW" altLang="en-US" dirty="0">
              <a:latin typeface="Calibri"/>
              <a:ea typeface="新細明體"/>
              <a:cs typeface="Calibri"/>
            </a:endParaRPr>
          </a:p>
          <a:p>
            <a:pPr algn="l"/>
            <a:r>
              <a:rPr lang="zh-TW" altLang="en-US" dirty="0">
                <a:latin typeface="Calibri"/>
                <a:ea typeface="新細明體"/>
                <a:cs typeface="Calibri"/>
              </a:rPr>
              <a:t>小結：</a:t>
            </a:r>
          </a:p>
          <a:p>
            <a:pPr algn="l"/>
            <a:r>
              <a:rPr lang="zh-TW" altLang="en-US" dirty="0">
                <a:ea typeface="新細明體"/>
              </a:rPr>
              <a:t>其實每個人都有幫助別人的能力，</a:t>
            </a:r>
          </a:p>
          <a:p>
            <a:pPr algn="l"/>
            <a:r>
              <a:rPr lang="zh-TW" altLang="en-US" dirty="0">
                <a:ea typeface="新細明體"/>
              </a:rPr>
              <a:t>而</a:t>
            </a:r>
            <a:r>
              <a:rPr lang="zh-TW" dirty="0">
                <a:ea typeface="新細明體"/>
              </a:rPr>
              <a:t>善事不分大小，聚沙成塔，只要每個人付出一點力量，可以使社會更和諧。</a:t>
            </a:r>
            <a:endParaRPr lang="zh-TW" dirty="0"/>
          </a:p>
          <a:p>
            <a:pPr algn="l"/>
            <a:endParaRPr lang="zh-TW" altLang="en-US" sz="1800" dirty="0">
              <a:latin typeface="Calibri"/>
              <a:ea typeface="Microsoft JhengHei UI"/>
              <a:cs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7958B-C046-4D3B-96CE-DD94A6722E22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4090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>
                <a:ea typeface="新細明體"/>
              </a:rPr>
              <a:t>你同意「欠債還錢，天經地義」這句說話嗎？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/>
              </a:rPr>
              <a:t>（同意，有借有還是基本禮儀。）</a:t>
            </a:r>
            <a:endParaRPr lang="en-HK" altLang="zh-TW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>
                <a:ea typeface="新細明體"/>
              </a:rPr>
              <a:t>李士謙為甚麼要把借條燒為灰燼？</a:t>
            </a:r>
            <a:br>
              <a:rPr lang="zh-TW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/>
              </a:rPr>
              <a:t>（</a:t>
            </a:r>
            <a:r>
              <a:rPr lang="zh-TW"/>
              <a:t>因為他體恤鄉民的苦況，不要求他們歸還糧食。/ 他不想鄉民有負擔，為還債一事而憂慮。</a:t>
            </a:r>
            <a:r>
              <a:rPr lang="zh-TW" altLang="en-US">
                <a:ea typeface="新細明體"/>
                <a:cs typeface="Calibri"/>
              </a:rPr>
              <a:t>）</a:t>
            </a:r>
            <a:endParaRPr lang="en-HK" altLang="zh-TW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>
                <a:ea typeface="新細明體"/>
              </a:rPr>
              <a:t>試代入右圖中的情境，說說圖中人物的感受。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 panose="020F0502020204030204"/>
              </a:rPr>
              <a:t>（學生可自由分享自己的想法。）</a:t>
            </a:r>
            <a:endParaRPr lang="en-HK" altLang="zh-TW">
              <a:ea typeface="新細明體"/>
              <a:cs typeface="Calibri" panose="020F0502020204030204"/>
            </a:endParaRPr>
          </a:p>
          <a:p>
            <a:endParaRPr lang="zh-TW" altLang="en-US" dirty="0">
              <a:ea typeface="新細明體"/>
            </a:endParaRPr>
          </a:p>
          <a:p>
            <a:r>
              <a:rPr lang="zh-TW" altLang="en-US">
                <a:ea typeface="新細明體"/>
              </a:rPr>
              <a:t>教師可參考教學筆記，提出延伸追問，例如</a:t>
            </a:r>
            <a:r>
              <a:rPr lang="en-US" altLang="zh-TW" dirty="0">
                <a:ea typeface="新細明體"/>
              </a:rPr>
              <a:t>︰</a:t>
            </a:r>
            <a:endParaRPr lang="en-US" dirty="0"/>
          </a:p>
          <a:p>
            <a:pPr marL="342900" indent="-342900">
              <a:buAutoNum type="arabicPeriod"/>
            </a:pPr>
            <a:r>
              <a:rPr lang="zh-TW" sz="1800">
                <a:effectLst/>
                <a:ea typeface="Microsoft JhengHei UI"/>
                <a:cs typeface="Calibri"/>
              </a:rPr>
              <a:t>你會怎樣形容李士謙呢？</a:t>
            </a:r>
            <a:br>
              <a:rPr lang="zh-TW" altLang="en-US" sz="1800" dirty="0">
                <a:ea typeface="Microsoft JhengHei UI"/>
                <a:cs typeface="+mn-lt"/>
              </a:rPr>
            </a:br>
            <a:r>
              <a:rPr lang="zh-TW" altLang="en-US" sz="1800">
                <a:ea typeface="Microsoft JhengHei UI"/>
                <a:cs typeface="Calibri"/>
              </a:rPr>
              <a:t>（</a:t>
            </a:r>
            <a:r>
              <a:rPr lang="zh-TW"/>
              <a:t>樂善好施、寬宏大量、不求回報等。</a:t>
            </a:r>
            <a:r>
              <a:rPr lang="zh-TW" altLang="en-US" sz="1800">
                <a:ea typeface="Microsoft JhengHei UI"/>
                <a:cs typeface="Calibri"/>
              </a:rPr>
              <a:t>）</a:t>
            </a:r>
            <a:endParaRPr lang="en-HK" altLang="zh-TW" sz="1800" dirty="0">
              <a:effectLst/>
              <a:ea typeface="Microsoft JhengHei UI"/>
              <a:cs typeface="Calibri"/>
            </a:endParaRPr>
          </a:p>
          <a:p>
            <a:pPr marL="342900" indent="-342900">
              <a:buAutoNum type="arabicPeriod"/>
            </a:pPr>
            <a:r>
              <a:rPr lang="zh-TW" sz="1800">
                <a:effectLst/>
                <a:ea typeface="Microsoft JhengHei UI"/>
                <a:cs typeface="Calibri"/>
              </a:rPr>
              <a:t>你認為鄉民也有值得欣賞的地方嗎？那是甚麼？</a:t>
            </a:r>
            <a:br>
              <a:rPr lang="zh-TW" altLang="en-US" sz="1800" dirty="0">
                <a:ea typeface="Microsoft JhengHei UI"/>
                <a:cs typeface="+mn-lt"/>
              </a:rPr>
            </a:br>
            <a:r>
              <a:rPr lang="zh-TW" altLang="en-US" sz="1800">
                <a:ea typeface="Microsoft JhengHei UI"/>
                <a:cs typeface="Calibri"/>
              </a:rPr>
              <a:t>（</a:t>
            </a:r>
            <a:r>
              <a:rPr lang="zh-TW"/>
              <a:t>有，他們誠實地向李士謙明言無力歸還糧食，請求他原諒。</a:t>
            </a:r>
            <a:r>
              <a:rPr lang="zh-TW" altLang="en-US" sz="1800">
                <a:ea typeface="Microsoft JhengHei UI"/>
                <a:cs typeface="Calibri"/>
              </a:rPr>
              <a:t>）</a:t>
            </a:r>
            <a:endParaRPr lang="en-HK" altLang="zh-TW" sz="1800" dirty="0">
              <a:effectLst/>
              <a:ea typeface="Microsoft JhengHei U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endParaRPr lang="en-HK" sz="1800" dirty="0">
              <a:effectLst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小結：</a:t>
            </a:r>
            <a:endParaRPr lang="en-HK" altLang="zh-TW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情境討論聯繫學生的現實生活經驗，引導學生思考李士謙的行為如何體現樂善好施的精神。</a:t>
            </a:r>
            <a:endParaRPr lang="en-HK" altLang="zh-TW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indent="0">
              <a:buFont typeface="+mj-lt"/>
              <a:buNone/>
            </a:pPr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李士謙在饑荒時派糧食給鄉民的行為，可見他有樂善好施的精神。</a:t>
            </a:r>
            <a:endParaRPr lang="en-HK" altLang="zh-TW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indent="0">
              <a:buFont typeface="+mj-lt"/>
              <a:buNone/>
            </a:pPr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而且，他亦明白鄉民的苦處，寬容以</a:t>
            </a:r>
            <a:r>
              <a:rPr lang="zh-TW" altLang="en-US" dirty="0"/>
              <a:t>待。他把借條燒毀，免卻了鄉民的顧慮，可見他十分有同理心。</a:t>
            </a:r>
            <a:endParaRPr lang="en-HK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7958B-C046-4D3B-96CE-DD94A6722E22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3473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dirty="0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pPr marL="342900" indent="-342900" algn="l">
              <a:buAutoNum type="arabicPeriod"/>
            </a:pPr>
            <a:r>
              <a:rPr lang="zh-TW" dirty="0">
                <a:ea typeface="新細明體"/>
              </a:rPr>
              <a:t>動畫中，對於處理手上的二手書，正賢面對甚麼抉擇？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  <a:cs typeface="Calibri"/>
              </a:rPr>
              <a:t>（</a:t>
            </a:r>
            <a:r>
              <a:rPr lang="zh-TW" dirty="0">
                <a:ea typeface="新細明體"/>
              </a:rPr>
              <a:t>把二手書賣給二手書商，再用賣書的錢買禮物送給父母，以表孝心；</a:t>
            </a:r>
            <a:r>
              <a:rPr lang="zh-HK" altLang="en-US" dirty="0">
                <a:ea typeface="新細明體"/>
              </a:rPr>
              <a:t>但這樣就不能幫</a:t>
            </a:r>
            <a:r>
              <a:rPr lang="zh-TW" dirty="0">
                <a:ea typeface="新細明體"/>
              </a:rPr>
              <a:t>助</a:t>
            </a:r>
            <a:r>
              <a:rPr lang="zh-HK" altLang="en-US" dirty="0">
                <a:ea typeface="新細明體"/>
              </a:rPr>
              <a:t>有需</a:t>
            </a:r>
            <a:r>
              <a:rPr lang="zh-TW" dirty="0">
                <a:ea typeface="新細明體"/>
              </a:rPr>
              <a:t>要</a:t>
            </a:r>
            <a:r>
              <a:rPr lang="zh-HK" altLang="en-US" dirty="0">
                <a:ea typeface="新細明體"/>
              </a:rPr>
              <a:t>的學生</a:t>
            </a:r>
            <a:r>
              <a:rPr lang="zh-TW" dirty="0">
                <a:ea typeface="新細明體"/>
              </a:rPr>
              <a:t>。</a:t>
            </a:r>
            <a:br>
              <a:rPr lang="zh-TW" altLang="en-US" dirty="0">
                <a:ea typeface="新細明體"/>
              </a:rPr>
            </a:br>
            <a:r>
              <a:rPr lang="zh-TW" dirty="0">
                <a:ea typeface="新細明體"/>
              </a:rPr>
              <a:t>把二手書捐給慈善團體，然後轉贈給有經濟困難的學生；</a:t>
            </a:r>
            <a:r>
              <a:rPr lang="zh-HK" altLang="en-US" dirty="0">
                <a:ea typeface="新細明體"/>
              </a:rPr>
              <a:t>可是這樣做就不能把賣書的錢買禮物給父</a:t>
            </a:r>
            <a:r>
              <a:rPr lang="zh-TW" dirty="0">
                <a:ea typeface="新細明體"/>
              </a:rPr>
              <a:t>母。</a:t>
            </a:r>
            <a:r>
              <a:rPr lang="zh-TW" dirty="0">
                <a:ea typeface="新細明體"/>
                <a:cs typeface="Calibri"/>
              </a:rPr>
              <a:t>）</a:t>
            </a:r>
            <a:endParaRPr lang="en-HK" dirty="0">
              <a:ea typeface="新細明體"/>
              <a:cs typeface="Calibri"/>
            </a:endParaRPr>
          </a:p>
          <a:p>
            <a:pPr marL="342900" indent="-342900" algn="l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dirty="0">
                <a:ea typeface="新細明體"/>
              </a:rPr>
              <a:t>在作出抉擇時，應有甚麼考慮的因素？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</a:t>
            </a:r>
            <a:r>
              <a:rPr lang="zh-TW" altLang="en-US" dirty="0">
                <a:ea typeface="新細明體"/>
              </a:rPr>
              <a:t>個</a:t>
            </a:r>
            <a:r>
              <a:rPr lang="zh-TW" dirty="0">
                <a:ea typeface="新細明體"/>
              </a:rPr>
              <a:t>人利益</a:t>
            </a:r>
            <a:r>
              <a:rPr lang="en-HK" altLang="zh-TW" dirty="0">
                <a:ea typeface="新細明體"/>
              </a:rPr>
              <a:t>vs</a:t>
            </a:r>
            <a:r>
              <a:rPr lang="zh-TW" dirty="0">
                <a:ea typeface="新細明體"/>
              </a:rPr>
              <a:t>群眾福祉</a:t>
            </a:r>
            <a:r>
              <a:rPr lang="zh-TW" dirty="0">
                <a:ea typeface="新細明體"/>
                <a:cs typeface="Calibri"/>
              </a:rPr>
              <a:t>；</a:t>
            </a:r>
            <a:br>
              <a:rPr lang="zh-TW" dirty="0">
                <a:ea typeface="新細明體"/>
                <a:cs typeface="+mn-lt"/>
              </a:rPr>
            </a:br>
            <a:r>
              <a:rPr lang="zh-TW" dirty="0">
                <a:ea typeface="新細明體"/>
              </a:rPr>
              <a:t>家人快樂</a:t>
            </a:r>
            <a:r>
              <a:rPr lang="en-HK" altLang="zh-TW" dirty="0">
                <a:ea typeface="新細明體"/>
              </a:rPr>
              <a:t>vs</a:t>
            </a:r>
            <a:r>
              <a:rPr lang="zh-TW" dirty="0">
                <a:ea typeface="新細明體"/>
              </a:rPr>
              <a:t>有需要人士的快樂</a:t>
            </a:r>
            <a:r>
              <a:rPr lang="zh-TW" dirty="0">
                <a:ea typeface="新細明體"/>
                <a:cs typeface="Calibri"/>
              </a:rPr>
              <a:t>；</a:t>
            </a:r>
            <a:br>
              <a:rPr lang="zh-TW" dirty="0">
                <a:ea typeface="新細明體"/>
                <a:cs typeface="+mn-lt"/>
              </a:rPr>
            </a:br>
            <a:r>
              <a:rPr lang="zh-TW" dirty="0">
                <a:ea typeface="新細明體"/>
              </a:rPr>
              <a:t>物質帶來的快樂</a:t>
            </a:r>
            <a:r>
              <a:rPr lang="en-HK" altLang="zh-TW" dirty="0">
                <a:ea typeface="新細明體"/>
              </a:rPr>
              <a:t>vs</a:t>
            </a:r>
            <a:r>
              <a:rPr lang="zh-TW" dirty="0">
                <a:ea typeface="新細明體"/>
              </a:rPr>
              <a:t>心靈上的滿足</a:t>
            </a:r>
            <a:r>
              <a:rPr lang="zh-TW" altLang="en-US" dirty="0">
                <a:ea typeface="新細明體"/>
                <a:cs typeface="Calibri"/>
              </a:rPr>
              <a:t>）</a:t>
            </a:r>
            <a:endParaRPr lang="en-HK" altLang="zh-TW" dirty="0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dirty="0">
                <a:ea typeface="新細明體"/>
              </a:rPr>
              <a:t>兩個抉擇分別會導致甚麼結果？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  <a:cs typeface="Calibri"/>
              </a:rPr>
              <a:t>（如</a:t>
            </a:r>
            <a:r>
              <a:rPr lang="zh-TW" altLang="en-US" dirty="0">
                <a:ea typeface="新細明體"/>
                <a:cs typeface="Calibri"/>
              </a:rPr>
              <a:t>果</a:t>
            </a:r>
            <a:r>
              <a:rPr lang="zh-TW" altLang="en-US" dirty="0">
                <a:ea typeface="新細明體"/>
              </a:rPr>
              <a:t>把二手書賣給二手書商</a:t>
            </a:r>
            <a:r>
              <a:rPr lang="zh-TW" altLang="en-US" dirty="0">
                <a:ea typeface="新細明體"/>
                <a:cs typeface="Calibri"/>
              </a:rPr>
              <a:t>，可</a:t>
            </a:r>
            <a:r>
              <a:rPr lang="zh-TW" altLang="en-US" dirty="0">
                <a:ea typeface="新細明體"/>
              </a:rPr>
              <a:t>用賣書的錢買禮物送給父母，以表孝心</a:t>
            </a:r>
            <a:r>
              <a:rPr lang="zh-TW" altLang="en-US" dirty="0">
                <a:ea typeface="新細明體"/>
                <a:cs typeface="Calibri"/>
              </a:rPr>
              <a:t>，家人會十分快樂；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</a:rPr>
              <a:t>把二手書捐給慈善團體，然後轉贈給有經濟困難的學生</a:t>
            </a:r>
            <a:r>
              <a:rPr lang="zh-TW" altLang="en-US" dirty="0">
                <a:ea typeface="新細明體"/>
                <a:cs typeface="Calibri"/>
              </a:rPr>
              <a:t>，可以幫助到</a:t>
            </a:r>
            <a:r>
              <a:rPr lang="zh-TW" altLang="en-US" dirty="0">
                <a:ea typeface="新細明體"/>
              </a:rPr>
              <a:t>有需要人士</a:t>
            </a:r>
            <a:r>
              <a:rPr lang="zh-TW" altLang="en-US" dirty="0">
                <a:ea typeface="新細明體"/>
                <a:cs typeface="Calibri"/>
              </a:rPr>
              <a:t>，自己心靈也會得到滿足。</a:t>
            </a:r>
            <a:r>
              <a:rPr lang="zh-TW" dirty="0">
                <a:ea typeface="新細明體"/>
                <a:cs typeface="Calibri"/>
              </a:rPr>
              <a:t>）</a:t>
            </a:r>
            <a:endParaRPr lang="zh-TW" altLang="en-US" dirty="0">
              <a:ea typeface="新細明體"/>
              <a:cs typeface="Calibri"/>
            </a:endParaRPr>
          </a:p>
          <a:p>
            <a:endParaRPr lang="zh-TW" altLang="en-US" dirty="0">
              <a:ea typeface="新細明體"/>
              <a:cs typeface="Calibri"/>
            </a:endParaRPr>
          </a:p>
          <a:p>
            <a:r>
              <a:rPr lang="zh-TW" altLang="en-US" dirty="0">
                <a:ea typeface="新細明體"/>
              </a:rPr>
              <a:t>教師可參考教學筆記，提出延伸追問，例如</a:t>
            </a:r>
            <a:r>
              <a:rPr lang="en-US" altLang="zh-TW" dirty="0">
                <a:ea typeface="新細明體"/>
              </a:rPr>
              <a:t>︰</a:t>
            </a:r>
            <a:endParaRPr lang="en-US" dirty="0">
              <a:ea typeface="新細明體"/>
              <a:cs typeface="Calibri"/>
            </a:endParaRPr>
          </a:p>
          <a:p>
            <a:pPr marL="342900" indent="-342900">
              <a:buAutoNum type="arabicPeriod"/>
            </a:pPr>
            <a:r>
              <a:rPr lang="zh-TW" sz="1800" dirty="0">
                <a:effectLst/>
                <a:ea typeface="Microsoft JhengHei UI"/>
                <a:cs typeface="Calibri"/>
              </a:rPr>
              <a:t>為甚麼</a:t>
            </a:r>
            <a:r>
              <a:rPr lang="zh-TW" sz="1800" dirty="0">
                <a:effectLst/>
                <a:latin typeface="Calibri"/>
                <a:ea typeface="Microsoft JhengHei UI"/>
                <a:cs typeface="Calibri"/>
              </a:rPr>
              <a:t>正賢</a:t>
            </a:r>
            <a:r>
              <a:rPr lang="zh-TW" sz="1800" dirty="0">
                <a:effectLst/>
                <a:ea typeface="Microsoft JhengHei UI"/>
                <a:cs typeface="Calibri"/>
              </a:rPr>
              <a:t>會有這個選擇？</a:t>
            </a:r>
            <a:br>
              <a:rPr lang="zh-TW" altLang="en-US" sz="1800" dirty="0">
                <a:ea typeface="Microsoft JhengHei UI"/>
                <a:cs typeface="+mn-lt"/>
              </a:rPr>
            </a:br>
            <a:r>
              <a:rPr lang="zh-TW" altLang="en-US" sz="1800" dirty="0">
                <a:ea typeface="Microsoft JhengHei UI"/>
                <a:cs typeface="Calibri"/>
              </a:rPr>
              <a:t>（</a:t>
            </a:r>
            <a:r>
              <a:rPr lang="zh-TW" dirty="0"/>
              <a:t>正賢選擇把二手書捐給慈善團體，然後轉贈給有經濟困難的學生。雖然</a:t>
            </a:r>
            <a:r>
              <a:rPr lang="zh-HK" altLang="en-US" dirty="0"/>
              <a:t>買禮物給父</a:t>
            </a:r>
            <a:r>
              <a:rPr lang="zh-TW" dirty="0"/>
              <a:t>母可以為他們</a:t>
            </a:r>
            <a:r>
              <a:rPr lang="zh-HK" altLang="en-US" dirty="0"/>
              <a:t>帶來物</a:t>
            </a:r>
            <a:r>
              <a:rPr lang="zh-TW" dirty="0"/>
              <a:t>質上</a:t>
            </a:r>
            <a:r>
              <a:rPr lang="zh-HK" altLang="en-US" dirty="0"/>
              <a:t>的快樂，但</a:t>
            </a:r>
            <a:r>
              <a:rPr lang="zh-TW" dirty="0"/>
              <a:t>他認為</a:t>
            </a:r>
            <a:r>
              <a:rPr lang="zh-HK" altLang="en-US" dirty="0"/>
              <a:t>群</a:t>
            </a:r>
            <a:r>
              <a:rPr lang="zh-TW" dirty="0"/>
              <a:t>眾</a:t>
            </a:r>
            <a:r>
              <a:rPr lang="zh-HK" altLang="en-US" dirty="0"/>
              <a:t>福</a:t>
            </a:r>
            <a:r>
              <a:rPr lang="zh-TW" dirty="0"/>
              <a:t>祉比</a:t>
            </a:r>
            <a:r>
              <a:rPr lang="zh-HK" altLang="en-US" dirty="0"/>
              <a:t>個人利益更重要。幫助有需要人士，可以令他們快樂，也能為自己帶來心</a:t>
            </a:r>
            <a:r>
              <a:rPr lang="zh-TW" dirty="0"/>
              <a:t>靈</a:t>
            </a:r>
            <a:r>
              <a:rPr lang="zh-HK" altLang="en-US" dirty="0"/>
              <a:t>上的滿</a:t>
            </a:r>
            <a:r>
              <a:rPr lang="zh-TW" dirty="0"/>
              <a:t>足。</a:t>
            </a:r>
            <a:r>
              <a:rPr lang="zh-TW" altLang="en-US" sz="1800" dirty="0">
                <a:ea typeface="Microsoft JhengHei UI"/>
                <a:cs typeface="Calibri"/>
              </a:rPr>
              <a:t>）</a:t>
            </a:r>
            <a:endParaRPr lang="en-HK" altLang="zh-TW" sz="1800" dirty="0">
              <a:effectLst/>
              <a:latin typeface="+mn-lt"/>
              <a:ea typeface="Microsoft JhengHei U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sz="1800" dirty="0">
                <a:effectLst/>
                <a:latin typeface="Calibri"/>
                <a:ea typeface="Microsoft JhengHei UI"/>
                <a:cs typeface="Calibri"/>
              </a:rPr>
              <a:t>如果你是正賢，你又會如何抉擇呢？為甚麼？</a:t>
            </a:r>
            <a:br>
              <a:rPr lang="zh-TW" altLang="en-US" sz="1800" dirty="0">
                <a:latin typeface="Calibri"/>
                <a:ea typeface="Microsoft JhengHei UI"/>
                <a:cs typeface="Calibri"/>
              </a:rPr>
            </a:br>
            <a:r>
              <a:rPr lang="zh-TW" altLang="en-US" sz="1800" dirty="0">
                <a:latin typeface="Calibri"/>
                <a:ea typeface="Microsoft JhengHei UI"/>
                <a:cs typeface="Calibri"/>
              </a:rPr>
              <a:t>（學生可自由分享自己的想法。）</a:t>
            </a:r>
            <a:endParaRPr lang="en-HK" sz="1800" dirty="0">
              <a:effectLst/>
              <a:latin typeface="Calibri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r>
              <a:rPr lang="zh-TW" altLang="en-US" dirty="0"/>
              <a:t>小結：</a:t>
            </a:r>
          </a:p>
          <a:p>
            <a:r>
              <a:rPr lang="zh-TW" altLang="en-US" dirty="0"/>
              <a:t>我們應多關心身邊的人和事，常存善心，即使年紀小，也能夠為他人帶來支持和幫助。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7958B-C046-4D3B-96CE-DD94A6722E22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47272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>
                <a:ea typeface="Microsoft JhengHei UI"/>
                <a:cs typeface="Calibri"/>
              </a:rPr>
              <a:t>教師可引導學生討論以上問題，讓他們分享個人想法；</a:t>
            </a:r>
            <a:endParaRPr lang="en-HK" altLang="zh-TW" sz="1800">
              <a:ea typeface="Microsoft JhengHei UI"/>
              <a:cs typeface="Calibri"/>
            </a:endParaRPr>
          </a:p>
          <a:p>
            <a:r>
              <a:rPr lang="zh-TW" altLang="en-US" sz="1800">
                <a:ea typeface="Microsoft JhengHei UI"/>
                <a:cs typeface="Calibri"/>
              </a:rPr>
              <a:t>並帶出</a:t>
            </a:r>
            <a:r>
              <a:rPr lang="zh-TW" sz="1800" b="0">
                <a:effectLst/>
                <a:ea typeface="Microsoft JhengHei UI"/>
                <a:cs typeface="Calibri"/>
              </a:rPr>
              <a:t>小結：</a:t>
            </a:r>
            <a:endParaRPr lang="en-HK" altLang="zh-TW" sz="1800" b="0">
              <a:effectLst/>
              <a:ea typeface="Microsoft JhengHei UI"/>
              <a:cs typeface="Calibri"/>
            </a:endParaRPr>
          </a:p>
          <a:p>
            <a:r>
              <a:rPr lang="zh-TW" sz="1800" b="0" dirty="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社會上有不同階層和不同需要的人，我們在幫助弱勢社羣時</a:t>
            </a:r>
            <a:r>
              <a:rPr lang="zh-TW" altLang="en-US" sz="1800" b="0" dirty="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，應</a:t>
            </a:r>
            <a:r>
              <a:rPr lang="zh-TW" sz="1800" b="0" dirty="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量力而為</a:t>
            </a:r>
            <a:r>
              <a:rPr lang="zh-TW" altLang="en-US" sz="1800" b="0" dirty="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，</a:t>
            </a:r>
            <a:endParaRPr lang="en-HK" altLang="zh-TW" sz="1800" b="0" dirty="0">
              <a:solidFill>
                <a:srgbClr val="000000"/>
              </a:solidFill>
              <a:effectLst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r>
              <a:rPr lang="zh-TW" sz="1800" b="0" dirty="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選擇</a:t>
            </a:r>
            <a:r>
              <a:rPr lang="zh-TW" altLang="en-US" sz="1800" b="0" dirty="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sz="1800" b="0" dirty="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合適的方式表達對社會不同人士的關心</a:t>
            </a:r>
            <a:r>
              <a:rPr lang="zh-TW" sz="1800" b="0" dirty="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。</a:t>
            </a:r>
            <a:endParaRPr lang="en-HK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7958B-C046-4D3B-96CE-DD94A6722E22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46056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教師可</a:t>
            </a:r>
            <a:r>
              <a:rPr lang="zh-TW" altLang="en-US" dirty="0"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根據教學進度，決定是否於課堂上完成工作紙第三部分。</a:t>
            </a:r>
            <a:endParaRPr lang="en-HK" altLang="zh-TW" dirty="0">
              <a:latin typeface="Calibri" panose="020F0502020204030204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HK" dirty="0" err="1"/>
              <a:t>教師讓學生閱讀報道</a:t>
            </a:r>
            <a:r>
              <a:rPr lang="en-HK" dirty="0"/>
              <a:t>，</a:t>
            </a:r>
            <a:r>
              <a:rPr lang="zh-TW" altLang="en-US" dirty="0">
                <a:ea typeface="新細明體"/>
              </a:rPr>
              <a:t>提出問題；</a:t>
            </a:r>
            <a:endParaRPr lang="zh-TW" altLang="en-US" dirty="0">
              <a:ea typeface="新細明體"/>
              <a:cs typeface="Calibri"/>
            </a:endParaRPr>
          </a:p>
          <a:p>
            <a:pPr marL="342900" indent="-342900" algn="l">
              <a:buAutoNum type="arabicPeriod"/>
              <a:defRPr/>
            </a:pPr>
            <a:r>
              <a:rPr lang="zh-TW" altLang="en-US" dirty="0">
                <a:ea typeface="新細明體"/>
              </a:rPr>
              <a:t>中國向非洲捐贈甚麼？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</a:rPr>
              <a:t>（</a:t>
            </a:r>
            <a:r>
              <a:rPr lang="en-HK" dirty="0"/>
              <a:t>10</a:t>
            </a:r>
            <a:r>
              <a:rPr lang="zh-TW" altLang="en-US" dirty="0">
                <a:ea typeface="新細明體"/>
              </a:rPr>
              <a:t>億劑新冠疫苗。）</a:t>
            </a:r>
            <a:endParaRPr lang="en-HK" altLang="zh-TW" dirty="0">
              <a:ea typeface="新細明體"/>
            </a:endParaRPr>
          </a:p>
          <a:p>
            <a:pPr marL="342900" indent="-342900" algn="l">
              <a:buAutoNum type="arabicPeriod"/>
              <a:defRPr/>
            </a:pPr>
            <a:r>
              <a:rPr lang="zh-TW" altLang="en-US" dirty="0">
                <a:ea typeface="新細明體"/>
              </a:rPr>
              <a:t>中國為甚麼要作這次捐贈？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</a:rPr>
              <a:t>（幫助非洲國家盡快提升疫苗接種率。）</a:t>
            </a:r>
            <a:endParaRPr lang="en-HK" altLang="zh-TW" dirty="0">
              <a:ea typeface="新細明體"/>
            </a:endParaRPr>
          </a:p>
          <a:p>
            <a:pPr marL="342900" indent="-342900" algn="l">
              <a:buAutoNum type="arabicPeriod"/>
              <a:defRPr/>
            </a:pPr>
            <a:r>
              <a:rPr lang="zh-TW" altLang="en-US" dirty="0">
                <a:ea typeface="新細明體"/>
              </a:rPr>
              <a:t>中國這次捐贈有何條件？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</a:rPr>
              <a:t>（沒有，這是一次無償援助。）</a:t>
            </a:r>
            <a:endParaRPr lang="en-HK" altLang="zh-TW" dirty="0">
              <a:ea typeface="新細明體"/>
            </a:endParaRPr>
          </a:p>
          <a:p>
            <a:pPr marL="342900" indent="-342900" algn="l">
              <a:buAutoNum type="arabicPeriod"/>
              <a:defRPr/>
            </a:pPr>
            <a:r>
              <a:rPr lang="zh-TW" altLang="en-US" dirty="0">
                <a:ea typeface="新細明體"/>
              </a:rPr>
              <a:t>這次捐贈有甚麼好處？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</a:rPr>
              <a:t>（可以幫助非洲國家盡快提升疫苗接種率，增強人民的抗疫力，對抗疫情。）</a:t>
            </a:r>
            <a:endParaRPr lang="en-HK" altLang="zh-TW" dirty="0">
              <a:ea typeface="新細明體"/>
            </a:endParaRPr>
          </a:p>
          <a:p>
            <a:pPr marL="342900" indent="-342900" algn="l">
              <a:buAutoNum type="arabicPeriod"/>
              <a:defRPr/>
            </a:pPr>
            <a:r>
              <a:rPr lang="zh-TW" altLang="en-US" dirty="0">
                <a:ea typeface="新細明體"/>
              </a:rPr>
              <a:t>中國還採取哪些措施援助非洲？這反映了國家本着甚麼精神和世界其他國家相處？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</a:rPr>
              <a:t>（中國派出醫療人員和專家到非洲，以及援助其醫療項目。所謂「老吾老以及人之老，幼吾幼以及人之幼」，這反映「仁」是愛的擴張，應由親人延展至國人以及天下間所有的人。「仁」的體現不單出現於個人、家庭的層面，國家</a:t>
            </a:r>
            <a:r>
              <a:rPr lang="zh-HK" altLang="en-US" dirty="0">
                <a:ea typeface="新細明體"/>
              </a:rPr>
              <a:t>之間也可</a:t>
            </a:r>
            <a:r>
              <a:rPr lang="zh-TW" altLang="en-US" dirty="0">
                <a:ea typeface="新細明體"/>
              </a:rPr>
              <a:t>以互助互愛的仁愛精神和諧共處。）</a:t>
            </a:r>
            <a:endParaRPr lang="en-HK" altLang="zh-TW" dirty="0">
              <a:ea typeface="新細明體"/>
            </a:endParaRPr>
          </a:p>
          <a:p>
            <a:pPr marL="342900" indent="-342900" algn="l">
              <a:buAutoNum type="arabicPeriod"/>
              <a:defRPr/>
            </a:pPr>
            <a:r>
              <a:rPr lang="zh-TW" altLang="en-US" dirty="0">
                <a:ea typeface="新細明體"/>
              </a:rPr>
              <a:t>你認為報道中中國的措施能夠體現「仁」嗎？為甚麼？</a:t>
            </a:r>
            <a:br>
              <a:rPr lang="zh-TW" altLang="en-US" dirty="0">
                <a:ea typeface="新細明體"/>
              </a:rPr>
            </a:br>
            <a:r>
              <a:rPr lang="zh-TW" altLang="en-US" dirty="0">
                <a:ea typeface="新細明體"/>
              </a:rPr>
              <a:t>（能夠，因為這些措施有助非洲人民對抗新冠疫情，並提升當地的醫療水平，保障人民的健康。這反映了中國能關愛其他國家的人民，了解他們的需要，展現了善心，體現了仁愛精神。）</a:t>
            </a:r>
            <a:endParaRPr lang="en-HK" dirty="0">
              <a:ea typeface="新細明體"/>
              <a:cs typeface="Calibri" panose="020F0502020204030204"/>
            </a:endParaRPr>
          </a:p>
          <a:p>
            <a:pPr algn="l">
              <a:defRPr/>
            </a:pPr>
            <a:endParaRPr lang="en-HK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通過討論新聞事</a:t>
            </a:r>
            <a:r>
              <a:rPr lang="zh-TW" altLang="en-US" sz="12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件，</a:t>
            </a:r>
            <a:r>
              <a:rPr lang="zh-TW" sz="12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讓學生</a:t>
            </a:r>
            <a:r>
              <a:rPr lang="zh-TW" altLang="en-US" sz="12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明白</a:t>
            </a:r>
            <a:r>
              <a:rPr lang="zh-TW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關愛別人</a:t>
            </a:r>
            <a:r>
              <a:rPr lang="zh-TW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不會受空間限制</a:t>
            </a:r>
            <a:r>
              <a:rPr lang="zh-TW" altLang="en-US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HK" altLang="zh-TW" sz="1800" dirty="0">
              <a:effectLst/>
              <a:latin typeface="Calibri" panose="020F0502020204030204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我們應</a:t>
            </a:r>
            <a:r>
              <a:rPr lang="zh-TW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主動關心社會、國家和世界發生的事情</a:t>
            </a:r>
            <a:r>
              <a:rPr lang="zh-TW" altLang="en-US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HK" altLang="zh-TW" sz="1800" dirty="0">
              <a:effectLst/>
              <a:latin typeface="Calibri" panose="020F0502020204030204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關心國家和世界不同階層人士的生活和福祉</a:t>
            </a:r>
            <a:r>
              <a:rPr lang="zh-TW" sz="1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HK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7958B-C046-4D3B-96CE-DD94A6722E22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8817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7958B-C046-4D3B-96CE-DD94A6722E22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5785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459A-91FC-DB4C-A49B-983B0DD7B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5A14-C90C-C143-9E42-5E7696A46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BC56F-738E-234A-A2D3-ED9EC3C2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50B7-D947-FE4C-823A-B0CA9835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54A9C-BFF7-744D-97EF-54AFA7E8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8E37-E737-7C4B-805A-764AEF8B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D3472-AB27-5A40-B289-301472DB1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C3D8E-12AA-F94B-84B2-3935777D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4025-9F34-E542-A439-A55C23B8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9BF1-DD57-6F46-962E-E4D7178B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BA18B-D00D-7E45-8D88-5D96926F3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3E8C3-C122-2F46-AE5E-6B192E1F4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83469-5559-CA43-BDF1-302D9FFB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6378-1306-D549-A195-E6B01A25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77EDA-1BFB-364C-95F5-FE506B4B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B45F-6648-9943-AAF9-6383750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EE244-A8AF-DA44-B447-335C7D25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A681-D2CA-BE4F-A502-9F1FDFC4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1FEC-E49D-A848-BB75-6F9EEDEB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F7D44-FE3E-C04E-98AD-5A637A8E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AE9C-523D-6043-95A1-1C62DA14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F36C1-DB6C-174D-82B1-6FC8938D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26AC0-6BEB-024E-9B5A-B2FABD47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ABF0-6DA7-BB44-AF38-2739FF1D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0376-C327-424A-80B7-15EC3728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E4DC-5A3D-8C45-94D5-C2A3D2A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D98D-1D70-9A47-B37C-80E02FC3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F6E7F-803C-A842-AD0B-A16680513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16E99-ECFB-2B4C-9E28-35599FF9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7131F-601C-E940-A83D-0411C8F8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744B4-D2C4-624B-8AF4-CFC11AE1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3385-C707-C946-A274-4710EA3B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A8D2B-8B1F-1A4F-93FB-0DFD76C5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134B-2348-B94C-A487-53530B82E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9114-036B-3946-B0A4-FD6909932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99147-3CEA-1F43-97E8-4D6782344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B7880-7D9C-DB48-B2CD-A9A2883E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0D20B-4430-734B-8999-151BED59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6A61F-B4A8-A54A-8F42-E4FAC2C2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7B2-CDCE-6F42-8863-E887AB84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55DC4-5584-DE4B-BA25-1466650C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6672F-E145-5A4D-8262-59C858FC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22601-F5A3-184C-9BEA-BB10FDA4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B928C-F04F-8D4F-A931-E71BD767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2BCD4-1CC4-4D4F-9299-FCB27269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968F-2743-194D-8349-CEA78726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6598-3C96-0743-958A-5A81E673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28F44-F405-2B41-8EAC-9961FA09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D5D7F-22D8-CC47-BF9C-B2C6BE472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36750-7E0A-9C46-8653-EFD39576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FBCB9-276C-6A49-8A9B-2F85235D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5CB9-A140-544B-927C-B0E04B91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F137-5EF0-9941-B103-5717B003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1D71F-A02F-2E44-8907-744D424A1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659EF-2708-1646-8029-A582BD0C1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03B5E-87E7-CA4A-9B60-0EE5F418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76143-88C5-244B-9603-56D89E7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14DD5-842A-9B47-B25F-EED0D6E8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753AB-AB19-724B-9416-9AB0EEBD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05AE6-7DAC-704A-97AA-128006DD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E732-81FF-E14A-8749-9B23B825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F611-E352-7E49-BE3F-7AEF29557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264D-3025-6448-9951-F1BBA73F3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5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chiculture.org.hk/tc/china-five-thousand-years/1916" TargetMode="External"/><Relationship Id="rId4" Type="http://schemas.openxmlformats.org/officeDocument/2006/relationships/hyperlink" Target="https://chiculture.org.hk/tc/china-five-thousand-years/37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02E71F-4F8B-484D-B583-E0AFFBD4CE31}"/>
              </a:ext>
            </a:extLst>
          </p:cNvPr>
          <p:cNvSpPr>
            <a:spLocks noGrp="1"/>
          </p:cNvSpPr>
          <p:nvPr/>
        </p:nvSpPr>
        <p:spPr>
          <a:xfrm>
            <a:off x="1524000" y="2116318"/>
            <a:ext cx="9144000" cy="1939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中華美德通古今</a:t>
            </a:r>
            <a:r>
              <a:rPr lang="en-US" altLang="zh-TW" sz="46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——</a:t>
            </a:r>
            <a:br>
              <a:rPr lang="en-HK" altLang="zh-TW" sz="4600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sz="40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傳統美德與正面價值觀學習資源套</a:t>
            </a:r>
            <a:endParaRPr lang="en-US" sz="4000" dirty="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</p:txBody>
      </p:sp>
    </p:spTree>
    <p:extLst>
      <p:ext uri="{BB962C8B-B14F-4D97-AF65-F5344CB8AC3E}">
        <p14:creationId xmlns:p14="http://schemas.microsoft.com/office/powerpoint/2010/main" val="376238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9CE4C8-1DFC-451B-9648-11042DDC66D3}"/>
              </a:ext>
            </a:extLst>
          </p:cNvPr>
          <p:cNvSpPr txBox="1">
            <a:spLocks/>
          </p:cNvSpPr>
          <p:nvPr/>
        </p:nvSpPr>
        <p:spPr>
          <a:xfrm>
            <a:off x="838200" y="122351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短片</a:t>
            </a:r>
            <a:r>
              <a:rPr lang="en-US" altLang="zh-TW" dirty="0">
                <a:solidFill>
                  <a:srgbClr val="5E4732"/>
                </a:solidFill>
                <a:ea typeface="DFPYuanBold-B5" panose="020F0700000000000000" pitchFamily="34" charset="-120"/>
              </a:rPr>
              <a:t>(</a:t>
            </a:r>
            <a:r>
              <a:rPr lang="zh-TW" altLang="en-US" dirty="0">
                <a:solidFill>
                  <a:srgbClr val="5E4732"/>
                </a:solidFill>
                <a:ea typeface="DFPYuanBold-B5" panose="020F0700000000000000" pitchFamily="34" charset="-120"/>
              </a:rPr>
              <a:t>待上載後補上連結</a:t>
            </a:r>
            <a:r>
              <a:rPr lang="en-US" altLang="zh-TW" dirty="0">
                <a:solidFill>
                  <a:srgbClr val="5E4732"/>
                </a:solidFill>
                <a:ea typeface="DFPYuanBold-B5" panose="020F0700000000000000" pitchFamily="34" charset="-120"/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4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反思（一）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BDF315-9379-4F42-A550-CF420425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31" y="1863190"/>
            <a:ext cx="6256626" cy="499481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你同意「欠債還錢，天經地義」這句說話嗎？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李士謙為甚麼要把借條燒為灰燼？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試代入右圖中的情境，說說圖中人物的感受。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（完成工作紙第一部分）</a:t>
            </a:r>
          </a:p>
          <a:p>
            <a:pPr marL="0" indent="0">
              <a:lnSpc>
                <a:spcPct val="150000"/>
              </a:lnSpc>
              <a:buNone/>
            </a:pP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FC4DAC7-4E1B-4C62-923E-FD340AD03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057" y="2370240"/>
            <a:ext cx="3980710" cy="39807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78AD2A-5523-9B4F-9B2B-E127F8F4C961}"/>
              </a:ext>
            </a:extLst>
          </p:cNvPr>
          <p:cNvSpPr txBox="1"/>
          <p:nvPr/>
        </p:nvSpPr>
        <p:spPr>
          <a:xfrm>
            <a:off x="5184115" y="2593818"/>
            <a:ext cx="2461034" cy="411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F5EC2-6D4C-9642-A8BF-84191C6C3325}"/>
              </a:ext>
            </a:extLst>
          </p:cNvPr>
          <p:cNvSpPr txBox="1"/>
          <p:nvPr/>
        </p:nvSpPr>
        <p:spPr>
          <a:xfrm>
            <a:off x="10714673" y="2370240"/>
            <a:ext cx="1477328" cy="39807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800" i="1" dirty="0">
                <a:solidFill>
                  <a:srgbClr val="6E4E98"/>
                </a:solidFill>
              </a:rPr>
              <a:t>一星期前，小敏借了佩玲五十元買漫畫；但小敏一直未有償還。</a:t>
            </a:r>
          </a:p>
        </p:txBody>
      </p:sp>
    </p:spTree>
    <p:extLst>
      <p:ext uri="{BB962C8B-B14F-4D97-AF65-F5344CB8AC3E}">
        <p14:creationId xmlns:p14="http://schemas.microsoft.com/office/powerpoint/2010/main" val="54847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反思（二）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A853-2C51-0C4C-937F-6C4095AB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357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動畫中，對於處理手上的二手書，正賢面對甚麼抉擇？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在作出抉擇時，應有甚麼考慮的因素？</a:t>
            </a: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兩個抉擇分別會導致甚麼結果？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（完成工作紙第二部分題</a:t>
            </a:r>
            <a: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1</a:t>
            </a: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）</a:t>
            </a:r>
          </a:p>
        </p:txBody>
      </p:sp>
      <p:pic>
        <p:nvPicPr>
          <p:cNvPr id="4" name="圖片 6">
            <a:extLst>
              <a:ext uri="{FF2B5EF4-FFF2-40B4-BE49-F238E27FC236}">
                <a16:creationId xmlns:a16="http://schemas.microsoft.com/office/drawing/2014/main" id="{D1569D20-7EFA-44E5-B24D-74238CFDF1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5" t="4310" r="7547" b="6034"/>
          <a:stretch/>
        </p:blipFill>
        <p:spPr>
          <a:xfrm>
            <a:off x="8075721" y="2542159"/>
            <a:ext cx="3512745" cy="2195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60C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7">
            <a:extLst>
              <a:ext uri="{FF2B5EF4-FFF2-40B4-BE49-F238E27FC236}">
                <a16:creationId xmlns:a16="http://schemas.microsoft.com/office/drawing/2014/main" id="{E1A672A8-329E-41F3-AC4B-BEC7F1D127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30" t="12500" r="12938" b="6896"/>
          <a:stretch/>
        </p:blipFill>
        <p:spPr>
          <a:xfrm>
            <a:off x="5464206" y="4288100"/>
            <a:ext cx="3438887" cy="2136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60C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861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課堂活動（一）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A853-2C51-0C4C-937F-6C4095AB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7" y="1690688"/>
            <a:ext cx="10515600" cy="53067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想一想，並與同學分享：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你曾試過幫助弱勢社群嗎？</a:t>
            </a: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為甚麼你認為他們需要幫助？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你怎樣幫助他們？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你幫助他們後，有甚麼感受？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（完成工作紙第二部分題</a:t>
            </a:r>
            <a: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2</a:t>
            </a: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）</a:t>
            </a:r>
          </a:p>
          <a:p>
            <a:pPr marL="514350" indent="-514350">
              <a:buFont typeface="+mj-lt"/>
              <a:buAutoNum type="arabicPeriod"/>
            </a:pP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B1DC8E2-5D07-4BBC-9176-36B3B63AB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356" y="2059594"/>
            <a:ext cx="4433281" cy="443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3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課堂活動（二）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990D32-89A6-4965-954A-06365EFCEC75}"/>
              </a:ext>
            </a:extLst>
          </p:cNvPr>
          <p:cNvSpPr txBox="1">
            <a:spLocks/>
          </p:cNvSpPr>
          <p:nvPr/>
        </p:nvSpPr>
        <p:spPr>
          <a:xfrm>
            <a:off x="696136" y="2057400"/>
            <a:ext cx="10657664" cy="480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sym typeface="Wingdings" panose="05000000000000000000" pitchFamily="2" charset="2"/>
              </a:rPr>
              <a:t>　　</a:t>
            </a:r>
            <a:r>
              <a:rPr lang="zh-TW" altLang="en-US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中國將再向非方提供</a:t>
            </a:r>
            <a:r>
              <a:rPr lang="en-US" altLang="zh-TW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10</a:t>
            </a:r>
            <a:r>
              <a:rPr lang="zh-TW" altLang="en-US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億劑疫苗，其中</a:t>
            </a:r>
            <a:r>
              <a:rPr lang="en-US" altLang="zh-TW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6</a:t>
            </a:r>
            <a:r>
              <a:rPr lang="zh-TW" altLang="en-US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億劑為無償援助，</a:t>
            </a:r>
            <a:r>
              <a:rPr lang="en-US" altLang="zh-TW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4</a:t>
            </a:r>
            <a:r>
              <a:rPr lang="zh-TW" altLang="en-US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億劑以中方企業與有關非洲國家聯合生產等方式提供。中國還將為非洲國家援助實施</a:t>
            </a:r>
            <a:r>
              <a:rPr lang="en-US" altLang="zh-TW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10</a:t>
            </a:r>
            <a:r>
              <a:rPr lang="zh-TW" altLang="en-US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個醫療衞生項目，向非洲派遣</a:t>
            </a:r>
            <a:r>
              <a:rPr lang="en-US" altLang="zh-TW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1500</a:t>
            </a:r>
            <a:r>
              <a:rPr lang="zh-TW" altLang="en-US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名醫療隊員和公共衞生專家。</a:t>
            </a:r>
            <a:endParaRPr lang="en-HK" altLang="zh-TW" dirty="0">
              <a:solidFill>
                <a:srgbClr val="9F60CE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/>
              </a:rPr>
              <a:t>上述報導反映了中國以甚麼精神和世界其他國家相處？</a:t>
            </a: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你認為報道中中國的行為能夠體現「仁」嗎？</a:t>
            </a: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（完成工作紙第三部分）</a:t>
            </a:r>
          </a:p>
        </p:txBody>
      </p:sp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3B634671-3264-4A34-92E7-8BF38C4C6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46944">
            <a:off x="528402" y="1698617"/>
            <a:ext cx="1076793" cy="10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4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總結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5" name="Picture 9" descr="A picture containing lighter&#10;&#10;Description automatically generated">
            <a:extLst>
              <a:ext uri="{FF2B5EF4-FFF2-40B4-BE49-F238E27FC236}">
                <a16:creationId xmlns:a16="http://schemas.microsoft.com/office/drawing/2014/main" id="{E61C2359-4A08-4261-8013-C128671B76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6580" r="42333" b="40248"/>
          <a:stretch/>
        </p:blipFill>
        <p:spPr bwMode="auto">
          <a:xfrm>
            <a:off x="196887" y="2095517"/>
            <a:ext cx="4188645" cy="4762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8D90BCC-6724-45FE-9913-15C18043F9CD}"/>
              </a:ext>
            </a:extLst>
          </p:cNvPr>
          <p:cNvSpPr/>
          <p:nvPr/>
        </p:nvSpPr>
        <p:spPr>
          <a:xfrm>
            <a:off x="4235368" y="1337168"/>
            <a:ext cx="7759745" cy="4183664"/>
          </a:xfrm>
          <a:prstGeom prst="wedgeEllipseCallout">
            <a:avLst>
              <a:gd name="adj1" fmla="val -61390"/>
              <a:gd name="adj2" fmla="val 24284"/>
            </a:avLst>
          </a:prstGeom>
          <a:solidFill>
            <a:srgbClr val="ECD7FD"/>
          </a:solidFill>
          <a:ln>
            <a:solidFill>
              <a:srgbClr val="6E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7030A0"/>
                </a:solidFill>
                <a:latin typeface="DFPYuanBold-B5"/>
                <a:ea typeface="新細明體"/>
              </a:rPr>
              <a:t>動畫中，李士謙和正賢以不同的方式實踐「仁」。李士謙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/>
                <a:ea typeface="新細明體"/>
              </a:rPr>
              <a:t>樂善好施</a:t>
            </a:r>
            <a:r>
              <a:rPr lang="zh-TW" altLang="en-US" sz="2800" dirty="0">
                <a:solidFill>
                  <a:srgbClr val="7030A0"/>
                </a:solidFill>
                <a:latin typeface="DFPYuanBold-B5"/>
                <a:ea typeface="新細明體"/>
              </a:rPr>
              <a:t>、以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/>
                <a:ea typeface="新細明體"/>
              </a:rPr>
              <a:t>寬容</a:t>
            </a:r>
            <a:r>
              <a:rPr lang="zh-TW" altLang="en-US" sz="2800" dirty="0">
                <a:solidFill>
                  <a:srgbClr val="7030A0"/>
                </a:solidFill>
                <a:latin typeface="DFPYuanBold-B5"/>
                <a:ea typeface="新細明體"/>
              </a:rPr>
              <a:t>對待鄉民；正賢以合適的方式，表達對社會的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/>
                <a:ea typeface="新細明體"/>
              </a:rPr>
              <a:t>關心</a:t>
            </a:r>
            <a:r>
              <a:rPr lang="zh-TW" altLang="en-US" sz="2800" dirty="0">
                <a:solidFill>
                  <a:srgbClr val="7030A0"/>
                </a:solidFill>
                <a:latin typeface="DFPYuanBold-B5"/>
                <a:ea typeface="新細明體"/>
              </a:rPr>
              <a:t>，為他人帶來幫助。這些都是有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/>
                <a:ea typeface="新細明體"/>
              </a:rPr>
              <a:t>同理心</a:t>
            </a:r>
            <a:r>
              <a:rPr lang="zh-TW" altLang="en-US" sz="2800" dirty="0">
                <a:solidFill>
                  <a:srgbClr val="7030A0"/>
                </a:solidFill>
                <a:latin typeface="DFPYuanBold-B5"/>
                <a:ea typeface="新細明體"/>
              </a:rPr>
              <a:t>的表現。</a:t>
            </a:r>
          </a:p>
        </p:txBody>
      </p:sp>
    </p:spTree>
    <p:extLst>
      <p:ext uri="{BB962C8B-B14F-4D97-AF65-F5344CB8AC3E}">
        <p14:creationId xmlns:p14="http://schemas.microsoft.com/office/powerpoint/2010/main" val="330560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我們明白了</a:t>
            </a:r>
            <a:r>
              <a:rPr lang="en-US" altLang="zh-TW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……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0A9DCB9-E4FD-412D-8119-F0734AC5D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8556172" y="3114030"/>
            <a:ext cx="3453869" cy="3667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174589B-2180-4704-8605-D36136301530}"/>
              </a:ext>
            </a:extLst>
          </p:cNvPr>
          <p:cNvSpPr/>
          <p:nvPr/>
        </p:nvSpPr>
        <p:spPr>
          <a:xfrm>
            <a:off x="838200" y="2150240"/>
            <a:ext cx="7373520" cy="3690898"/>
          </a:xfrm>
          <a:prstGeom prst="wedgeEllipseCallout">
            <a:avLst>
              <a:gd name="adj1" fmla="val 57307"/>
              <a:gd name="adj2" fmla="val 36671"/>
            </a:avLst>
          </a:prstGeom>
          <a:solidFill>
            <a:srgbClr val="ECD7FD"/>
          </a:solidFill>
          <a:ln>
            <a:solidFill>
              <a:srgbClr val="6E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我們應多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體會別人的感受和需要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，</a:t>
            </a:r>
            <a:endParaRPr lang="en-HK" altLang="zh-TW" sz="2800" dirty="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懂得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從別人處境考慮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；</a:t>
            </a:r>
            <a:endParaRPr lang="en-HK" altLang="zh-TW" sz="2800" dirty="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主動關心社會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、</a:t>
            </a:r>
            <a:endParaRPr lang="en-HK" altLang="zh-TW" sz="2800" dirty="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國家和世界發生的事情，</a:t>
            </a:r>
            <a:endParaRPr lang="en-HK" altLang="zh-TW" sz="2800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散播善心，共建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和平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的世界</a:t>
            </a:r>
          </a:p>
        </p:txBody>
      </p:sp>
    </p:spTree>
    <p:extLst>
      <p:ext uri="{BB962C8B-B14F-4D97-AF65-F5344CB8AC3E}">
        <p14:creationId xmlns:p14="http://schemas.microsoft.com/office/powerpoint/2010/main" val="416066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9CE4C8-1DFC-451B-9648-11042DDC66D3}"/>
              </a:ext>
            </a:extLst>
          </p:cNvPr>
          <p:cNvSpPr txBox="1">
            <a:spLocks/>
          </p:cNvSpPr>
          <p:nvPr/>
        </p:nvSpPr>
        <p:spPr>
          <a:xfrm>
            <a:off x="838200" y="122351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參考資料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2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參考資料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E5523D-74F4-9B42-9034-8DC584E6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15" y="2128205"/>
            <a:ext cx="8439665" cy="43646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〈</a:t>
            </a: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孔子解構「仁」字的意義</a:t>
            </a:r>
            <a:r>
              <a:rPr lang="en-US" altLang="zh-TW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4"/>
              </a:rPr>
              <a:t>https://chiculture.org.hk/tc/china-five-thousand</a:t>
            </a:r>
            <a:b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4"/>
              </a:rPr>
            </a:br>
            <a: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4"/>
              </a:rPr>
              <a:t>-years/373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〈</a:t>
            </a:r>
            <a:r>
              <a:rPr lang="zh-TW" altLang="en-US" dirty="0">
                <a:solidFill>
                  <a:srgbClr val="6E4E98"/>
                </a:solidFill>
                <a:ea typeface="DFPYuanBold-B5" panose="020F0700000000000000" pitchFamily="34" charset="-120"/>
              </a:rPr>
              <a:t>孔孟與儒家思想</a:t>
            </a:r>
            <a:r>
              <a:rPr lang="en-US" altLang="zh-TW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5"/>
              </a:rPr>
              <a:t>https://chiculture.org.hk/tc/china-five-thousand</a:t>
            </a:r>
            <a:br>
              <a:rPr lang="en-US" altLang="zh-TW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5"/>
              </a:rPr>
            </a:br>
            <a:r>
              <a:rPr lang="en-US" altLang="zh-TW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5"/>
              </a:rPr>
              <a:t>-years/1916</a:t>
            </a:r>
            <a:endParaRPr lang="en-US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rgbClr val="6E4E98"/>
              </a:solidFill>
              <a:ea typeface="DFPYuanBold-B5" panose="020F0700000000000000" pitchFamily="34" charset="-120"/>
            </a:endParaRPr>
          </a:p>
          <a:p>
            <a:pPr algn="just">
              <a:lnSpc>
                <a:spcPct val="150000"/>
              </a:lnSpc>
            </a:pPr>
            <a:endParaRPr lang="en-HK" dirty="0">
              <a:solidFill>
                <a:srgbClr val="7030A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151875-D16B-41AB-B17C-B600B66DB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80" y="215844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522482F-3AED-4D52-9455-F31280964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80" y="450096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5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9987FD5-C01B-4ECA-9AC5-21F2CAE2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800" b="1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主題：仁　</a:t>
            </a:r>
            <a:br>
              <a:rPr lang="en-US" altLang="zh-TW" sz="8800" b="1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en-US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「同理」共享</a:t>
            </a:r>
            <a:endParaRPr lang="en-US">
              <a:solidFill>
                <a:srgbClr val="7030A0"/>
              </a:solidFill>
              <a:ea typeface="DFPYuanBold-B5"/>
            </a:endParaRPr>
          </a:p>
        </p:txBody>
      </p:sp>
    </p:spTree>
    <p:extLst>
      <p:ext uri="{BB962C8B-B14F-4D97-AF65-F5344CB8AC3E}">
        <p14:creationId xmlns:p14="http://schemas.microsoft.com/office/powerpoint/2010/main" val="404907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學習目標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E5523D-74F4-9B42-9034-8DC584E6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5" y="2128205"/>
            <a:ext cx="10787449" cy="436467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學會體會和理解別人的感受和需要，換位思考，養成同理心。</a:t>
            </a: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學會關心社會不同階層人士的生活，彼此和諧共處，着重群體福祉。</a:t>
            </a: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學會主動關心社會、國家和世界發生的事情。</a:t>
            </a:r>
          </a:p>
        </p:txBody>
      </p:sp>
    </p:spTree>
    <p:extLst>
      <p:ext uri="{BB962C8B-B14F-4D97-AF65-F5344CB8AC3E}">
        <p14:creationId xmlns:p14="http://schemas.microsoft.com/office/powerpoint/2010/main" val="332673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培養的價值觀</a:t>
            </a:r>
            <a:r>
              <a:rPr lang="en-US" altLang="zh-TW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/</a:t>
            </a:r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態度</a:t>
            </a:r>
            <a:r>
              <a:rPr lang="en-US" altLang="zh-TW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		</a:t>
            </a:r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中華傳統美德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249" y="2100166"/>
            <a:ext cx="2590800" cy="4236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關愛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同理心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尊重他人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國民身份認同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尊重生命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04670E-1AA8-0641-90F8-C9C846EC9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2" y="2100166"/>
            <a:ext cx="4165600" cy="4236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樂善好施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仁愛（寬厚）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B8A0A1B-BD61-449B-8BDA-D4846F11F0FD}"/>
              </a:ext>
            </a:extLst>
          </p:cNvPr>
          <p:cNvSpPr txBox="1">
            <a:spLocks/>
          </p:cNvSpPr>
          <p:nvPr/>
        </p:nvSpPr>
        <p:spPr>
          <a:xfrm>
            <a:off x="3543300" y="2100166"/>
            <a:ext cx="2679700" cy="423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接納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主動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積極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服務精神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24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「仁」的定義和內涵</a:t>
            </a:r>
            <a:endParaRPr lang="en-US" dirty="0">
              <a:solidFill>
                <a:schemeClr val="bg1"/>
              </a:solidFill>
              <a:latin typeface="DFPNYuanXBold-B5" panose="020F0900000000000000" pitchFamily="34" charset="-120"/>
              <a:ea typeface="DFPNYuanXBold-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A853-2C51-0C4C-937F-6C4095AB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37" y="2141537"/>
            <a:ext cx="678552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「仁」是孔子儒家學說的核心，其涵義</a:t>
            </a:r>
            <a:r>
              <a:rPr lang="zh-TW" altLang="en-US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廣泛，包括以</a:t>
            </a: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友善和寬容的態度待人，並做到「己所不欲，勿施於人」。</a:t>
            </a: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孔子曾解釋「仁」就是「愛人」，強調「仁」是指人不靠外力的強迫而發自內心地愛人。</a:t>
            </a: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2862E22-9D99-4501-BC7A-7A778EBE45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9315122" y="3850226"/>
            <a:ext cx="2771744" cy="2942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群組 2">
            <a:extLst>
              <a:ext uri="{FF2B5EF4-FFF2-40B4-BE49-F238E27FC236}">
                <a16:creationId xmlns:a16="http://schemas.microsoft.com/office/drawing/2014/main" id="{B5528AB5-7631-4F75-88EE-A658E6819797}"/>
              </a:ext>
            </a:extLst>
          </p:cNvPr>
          <p:cNvGrpSpPr/>
          <p:nvPr/>
        </p:nvGrpSpPr>
        <p:grpSpPr>
          <a:xfrm>
            <a:off x="7319825" y="1905766"/>
            <a:ext cx="3847927" cy="1729382"/>
            <a:chOff x="6855200" y="2984301"/>
            <a:chExt cx="2843934" cy="926788"/>
          </a:xfrm>
        </p:grpSpPr>
        <p:sp>
          <p:nvSpPr>
            <p:cNvPr id="8" name="語音泡泡: 橢圓形 4">
              <a:extLst>
                <a:ext uri="{FF2B5EF4-FFF2-40B4-BE49-F238E27FC236}">
                  <a16:creationId xmlns:a16="http://schemas.microsoft.com/office/drawing/2014/main" id="{7277292E-849C-40C6-8209-815B8F75758C}"/>
                </a:ext>
              </a:extLst>
            </p:cNvPr>
            <p:cNvSpPr/>
            <p:nvPr/>
          </p:nvSpPr>
          <p:spPr>
            <a:xfrm>
              <a:off x="6855200" y="2984301"/>
              <a:ext cx="2843934" cy="926788"/>
            </a:xfrm>
            <a:prstGeom prst="wedgeEllipseCallout">
              <a:avLst>
                <a:gd name="adj1" fmla="val 15741"/>
                <a:gd name="adj2" fmla="val 107093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9" name="文字方塊 6">
              <a:extLst>
                <a:ext uri="{FF2B5EF4-FFF2-40B4-BE49-F238E27FC236}">
                  <a16:creationId xmlns:a16="http://schemas.microsoft.com/office/drawing/2014/main" id="{21192269-017F-4959-BC45-5629923946AB}"/>
                </a:ext>
              </a:extLst>
            </p:cNvPr>
            <p:cNvSpPr txBox="1"/>
            <p:nvPr/>
          </p:nvSpPr>
          <p:spPr>
            <a:xfrm>
              <a:off x="7003555" y="3334682"/>
              <a:ext cx="2695579" cy="280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rgbClr val="9F60CE"/>
                  </a:solidFill>
                  <a:ea typeface="DFPYuanBold-B5" panose="020F0700000000000000" pitchFamily="34" charset="-120"/>
                </a:rPr>
                <a:t>你認為「仁」是甚麼？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87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熱身活動</a:t>
            </a:r>
            <a:endParaRPr lang="en-US" b="1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A853-2C51-0C4C-937F-6C4095AB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888768"/>
            <a:ext cx="6819900" cy="4351338"/>
          </a:xfrm>
        </p:spPr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你知道</a:t>
            </a:r>
            <a:r>
              <a:rPr lang="zh-TW" altLang="en-US" b="1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「勿以善小而不為」</a:t>
            </a: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的意思嗎？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F5FEBDD-B279-4B76-88E5-21B2DBC03E9C}"/>
              </a:ext>
            </a:extLst>
          </p:cNvPr>
          <p:cNvSpPr txBox="1">
            <a:spLocks/>
          </p:cNvSpPr>
          <p:nvPr/>
        </p:nvSpPr>
        <p:spPr>
          <a:xfrm>
            <a:off x="5429597" y="2522594"/>
            <a:ext cx="6371287" cy="3759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b="1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想一想</a:t>
            </a:r>
            <a:r>
              <a:rPr lang="en-US" altLang="zh-TW" b="1" dirty="0">
                <a:solidFill>
                  <a:srgbClr val="6E4E98"/>
                </a:solidFill>
                <a:latin typeface="+mj-ea"/>
                <a:ea typeface="+mj-ea"/>
              </a:rPr>
              <a:t>……</a:t>
            </a:r>
            <a:endParaRPr lang="en-HK" altLang="zh-TW" b="1" dirty="0">
              <a:solidFill>
                <a:srgbClr val="6E4E98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你有幫助別人的經驗嗎？</a:t>
            </a: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6E4E98"/>
                </a:solidFill>
                <a:latin typeface="DFPYuanBold-B5" panose="020F0700000000000000" pitchFamily="34" charset="-120"/>
                <a:ea typeface="DFPYuanBold-B5"/>
              </a:rPr>
              <a:t>在這些事情上，你付出了甚麼？</a:t>
            </a:r>
            <a:endParaRPr lang="zh-TW" altLang="en-US" dirty="0">
              <a:solidFill>
                <a:srgbClr val="6E4E98"/>
              </a:solidFill>
              <a:latin typeface="DFPYuanBold-B5" panose="020F0700000000000000" pitchFamily="34" charset="-120"/>
              <a:ea typeface="DFPYuanBold-B5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對受助者而言，他們得到了甚麼？</a:t>
            </a:r>
            <a:endParaRPr lang="en-US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01DC170-839C-41DD-A24B-61C25D340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2522594"/>
            <a:ext cx="4235797" cy="42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0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古代動畫簡介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2921CDA-CFDB-4FBF-831C-07FC78903571}"/>
              </a:ext>
            </a:extLst>
          </p:cNvPr>
          <p:cNvSpPr txBox="1">
            <a:spLocks/>
          </p:cNvSpPr>
          <p:nvPr/>
        </p:nvSpPr>
        <p:spPr>
          <a:xfrm>
            <a:off x="622300" y="2865457"/>
            <a:ext cx="5473700" cy="3243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b="1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主角：李士謙</a:t>
            </a:r>
            <a:endParaRPr lang="en-HK" altLang="zh-TW" b="1" dirty="0">
              <a:solidFill>
                <a:srgbClr val="9F60CE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南北朝、隋朝著名的隱士</a:t>
            </a: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性情寬厚，樂於助人，不求回報</a:t>
            </a: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buNone/>
            </a:pPr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3" name="圖片 5" descr="一張含有 向量圖形 的圖片&#10;&#10;自動產生的描述">
            <a:extLst>
              <a:ext uri="{FF2B5EF4-FFF2-40B4-BE49-F238E27FC236}">
                <a16:creationId xmlns:a16="http://schemas.microsoft.com/office/drawing/2014/main" id="{26B4E02B-A741-4A08-A839-34F9A7A6C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152" y="2463166"/>
            <a:ext cx="3585410" cy="364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6E4E9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28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古代動畫簡介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24F091-6DDB-401A-AEEB-C18457BB0FB6}"/>
              </a:ext>
            </a:extLst>
          </p:cNvPr>
          <p:cNvSpPr txBox="1">
            <a:spLocks/>
          </p:cNvSpPr>
          <p:nvPr/>
        </p:nvSpPr>
        <p:spPr>
          <a:xfrm>
            <a:off x="290987" y="1764214"/>
            <a:ext cx="6799920" cy="50068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b="1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李士謙好施</a:t>
            </a:r>
            <a:endParaRPr lang="en-HK" altLang="zh-TW" b="1" dirty="0">
              <a:solidFill>
                <a:srgbClr val="9F60CE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>
                <a:solidFill>
                  <a:srgbClr val="6E4E98"/>
                </a:solidFill>
                <a:latin typeface="DFPYuanBold-B5" panose="020F0700000000000000" pitchFamily="34" charset="-120"/>
                <a:ea typeface="DFPYuanBold-B5"/>
              </a:rPr>
              <a:t>李士謙十分同情受飢荒災情影響的鄉民，把數千斤糧食借給他們。可是，農作物在翌年再次失收，之前借過糧食的鄉民無法償還，到李士謙的家中道歉。李士謙不但沒有要求鄉民償還糧食，還把他們之前借糧食時簽下的借條燒為灰燼……</a:t>
            </a:r>
          </a:p>
        </p:txBody>
      </p:sp>
      <p:pic>
        <p:nvPicPr>
          <p:cNvPr id="3" name="圖片 3">
            <a:extLst>
              <a:ext uri="{FF2B5EF4-FFF2-40B4-BE49-F238E27FC236}">
                <a16:creationId xmlns:a16="http://schemas.microsoft.com/office/drawing/2014/main" id="{76E86744-1282-4BDE-B49C-B1088E4F9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20" t="5102" r="-160" b="4847"/>
          <a:stretch/>
        </p:blipFill>
        <p:spPr>
          <a:xfrm>
            <a:off x="7198658" y="2795867"/>
            <a:ext cx="4804351" cy="29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60C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36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9987FD5-C01B-4ECA-9AC5-21F2CAE2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>
            <a:normAutofit/>
          </a:bodyPr>
          <a:lstStyle/>
          <a:p>
            <a:pPr algn="ctr"/>
            <a:b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短片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3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6" ma:contentTypeDescription="Create a new document." ma:contentTypeScope="" ma:versionID="c8b634d49910f420ba57978bfe6418d7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c3c15164ac9887639d1a980978f0cf5b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C58EF9-4542-4D89-8812-3B47EA881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84D796-50A8-4B4A-9304-387C1EF71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88565-292f-4b60-a4c3-978be975df1a"/>
    <ds:schemaRef ds:uri="a67ca032-99e1-499e-a335-21cedd256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6D6463-9794-4D59-A7D4-05D165CEA1F7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1877</Words>
  <Application>Microsoft Office PowerPoint</Application>
  <PresentationFormat>Widescreen</PresentationFormat>
  <Paragraphs>141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主題：仁　  「同理」共享</vt:lpstr>
      <vt:lpstr>學習目標</vt:lpstr>
      <vt:lpstr>培養的價值觀/態度  中華傳統美德</vt:lpstr>
      <vt:lpstr>「仁」的定義和內涵</vt:lpstr>
      <vt:lpstr>熱身活動</vt:lpstr>
      <vt:lpstr>古代動畫簡介</vt:lpstr>
      <vt:lpstr>古代動畫簡介</vt:lpstr>
      <vt:lpstr> 短片</vt:lpstr>
      <vt:lpstr>PowerPoint Presentation</vt:lpstr>
      <vt:lpstr>反思（一）</vt:lpstr>
      <vt:lpstr>反思（二）</vt:lpstr>
      <vt:lpstr>課堂活動（一）</vt:lpstr>
      <vt:lpstr>課堂活動（二）</vt:lpstr>
      <vt:lpstr>總結</vt:lpstr>
      <vt:lpstr>我們明白了……</vt:lpstr>
      <vt:lpstr>PowerPoint Presentation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傳統美德與正面價值觀</dc:title>
  <dc:creator>Anthony Chan</dc:creator>
  <cp:lastModifiedBy>MAN, Shi-chun</cp:lastModifiedBy>
  <cp:revision>202</cp:revision>
  <dcterms:created xsi:type="dcterms:W3CDTF">2021-12-09T09:54:35Z</dcterms:created>
  <dcterms:modified xsi:type="dcterms:W3CDTF">2022-07-05T07:53:13Z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</Properties>
</file>